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9" r:id="rId8"/>
    <p:sldId id="270" r:id="rId9"/>
    <p:sldId id="261" r:id="rId10"/>
    <p:sldId id="263" r:id="rId11"/>
    <p:sldId id="265" r:id="rId12"/>
    <p:sldId id="266" r:id="rId13"/>
    <p:sldId id="264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gray" frameSlides="1"/>
  <p:clrMru>
    <a:srgbClr val="FFF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12" autoAdjust="0"/>
  </p:normalViewPr>
  <p:slideViewPr>
    <p:cSldViewPr snapToObjects="1">
      <p:cViewPr>
        <p:scale>
          <a:sx n="66" d="100"/>
          <a:sy n="66" d="100"/>
        </p:scale>
        <p:origin x="-1288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E92918-BFF1-F942-991A-2E77A07AB0F5}" type="datetimeFigureOut">
              <a:rPr lang="en-US" smtClean="0"/>
              <a:t>3/27/14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C967E-998C-6644-9998-1B812908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98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256C3-D51A-434A-82C3-4BA7B68E2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256C3-D51A-434A-82C3-4BA7B68E2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256C3-D51A-434A-82C3-4BA7B68E2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256C3-D51A-434A-82C3-4BA7B68E2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676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CC6D6-403D-B941-941E-FD4F868E5F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984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256C3-D51A-434A-82C3-4BA7B68E2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256C3-D51A-434A-82C3-4BA7B68E2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256C3-D51A-434A-82C3-4BA7B68E2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256C3-D51A-434A-82C3-4BA7B68E244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256C3-D51A-434A-82C3-4BA7B68E2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256C3-D51A-434A-82C3-4BA7B68E2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256C3-D51A-434A-82C3-4BA7B68E2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0B5DF03-29C0-FF4A-8451-333F7233D935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97256C3-D51A-434A-82C3-4BA7B68E24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Relationship Id="rId3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 and Simple Machines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775447"/>
          </a:xfrm>
        </p:spPr>
        <p:txBody>
          <a:bodyPr/>
          <a:lstStyle/>
          <a:p>
            <a:r>
              <a:rPr lang="en-US" dirty="0" smtClean="0"/>
              <a:t>Lever, Inclined Plane, Wedge, Screw, Pulley, and Wheel &amp; Axle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B9F"/>
          </a:solidFill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TYPES OF PULLEYS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4" name="Picture 3" descr="pulleyimag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749" y="4495800"/>
            <a:ext cx="2197251" cy="20855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2261032"/>
            <a:ext cx="67956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sz="2800" b="1" dirty="0" smtClean="0"/>
              <a:t>Pulley </a:t>
            </a:r>
            <a:r>
              <a:rPr lang="en-US" sz="2800" dirty="0" smtClean="0"/>
              <a:t>– </a:t>
            </a:r>
            <a:r>
              <a:rPr lang="en-US" sz="2800" dirty="0"/>
              <a:t>an object with a groove, like a wheel, with a rope or chain running through the groove; </a:t>
            </a:r>
            <a:r>
              <a:rPr lang="en-US" sz="2800" b="1" dirty="0"/>
              <a:t>changes</a:t>
            </a:r>
            <a:r>
              <a:rPr lang="en-US" sz="2800" dirty="0"/>
              <a:t> </a:t>
            </a:r>
            <a:r>
              <a:rPr lang="en-US" sz="2800" b="1" dirty="0"/>
              <a:t>the</a:t>
            </a:r>
            <a:r>
              <a:rPr lang="en-US" sz="2800" dirty="0"/>
              <a:t> </a:t>
            </a:r>
            <a:r>
              <a:rPr lang="en-US" sz="2800" b="1" dirty="0"/>
              <a:t>direction</a:t>
            </a:r>
            <a:r>
              <a:rPr lang="en-US" sz="2800" dirty="0"/>
              <a:t> of the input </a:t>
            </a:r>
            <a:r>
              <a:rPr lang="en-US" sz="2800" dirty="0" smtClean="0"/>
              <a:t>force.</a:t>
            </a:r>
          </a:p>
          <a:p>
            <a:pPr marL="514350" indent="-514350">
              <a:buFont typeface="+mj-lt"/>
              <a:buAutoNum type="alphaUcPeriod" startAt="5"/>
            </a:pPr>
            <a:r>
              <a:rPr lang="en-US" sz="2800" b="1" dirty="0" smtClean="0"/>
              <a:t>Fixed</a:t>
            </a:r>
            <a:r>
              <a:rPr lang="en-US" sz="2800" dirty="0" smtClean="0"/>
              <a:t> and </a:t>
            </a:r>
            <a:r>
              <a:rPr lang="en-US" sz="2800" b="1" dirty="0" smtClean="0"/>
              <a:t>moveable</a:t>
            </a:r>
            <a:r>
              <a:rPr lang="en-US" sz="2800" dirty="0" smtClean="0"/>
              <a:t> pulleys – one changes the direction of the input force and one lowers the amount of input force.</a:t>
            </a:r>
            <a:endParaRPr lang="en-US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2094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Work &amp; Simple Machines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519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66800" y="1676400"/>
            <a:ext cx="7772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</a:pPr>
            <a:r>
              <a:rPr lang="en-US" smtClean="0">
                <a:latin typeface="Arial" charset="0"/>
              </a:rPr>
              <a:t>Fixed pulley: </a:t>
            </a:r>
            <a:endParaRPr lang="en-US">
              <a:latin typeface="Arial" charset="0"/>
            </a:endParaRPr>
          </a:p>
        </p:txBody>
      </p:sp>
      <p:pic>
        <p:nvPicPr>
          <p:cNvPr id="5" name="Picture 4" descr="pulley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190" y="2038256"/>
            <a:ext cx="150495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334000" y="2057400"/>
            <a:ext cx="32004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A fixed pulley changes the direction of a force; however, it does not create a mechanical advantage. 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9600" y="4343400"/>
            <a:ext cx="29718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latin typeface="Times New Roman" charset="0"/>
              </a:rPr>
              <a:t>Movable Pulley: </a:t>
            </a:r>
          </a:p>
        </p:txBody>
      </p:sp>
      <p:pic>
        <p:nvPicPr>
          <p:cNvPr id="8" name="Picture 7" descr="movable%20pulley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343400"/>
            <a:ext cx="147637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410200" y="4419600"/>
            <a:ext cx="3200400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The mechanical advantage of a moveable pulley is equal to the number of ropes that support the moveable pulley.</a:t>
            </a:r>
            <a:r>
              <a:rPr lang="en-US" sz="2800"/>
              <a:t> 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76851" y="2438400"/>
            <a:ext cx="2775949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smtClean="0">
                <a:latin typeface="Times New Roman" charset="0"/>
              </a:rPr>
              <a:t>Fixed Pulley</a:t>
            </a:r>
            <a:r>
              <a:rPr lang="en-US" dirty="0">
                <a:latin typeface="Times New Roman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1635343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304800"/>
            <a:ext cx="77724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charset="0"/>
              </a:rPr>
              <a:t>COMBINED PULLEY</a:t>
            </a:r>
            <a:endParaRPr lang="en-US">
              <a:latin typeface="Arial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267200" y="1676400"/>
            <a:ext cx="45720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latin typeface="Arial" charset="0"/>
              </a:rPr>
              <a:t>The effort needed to lift the load is less than half the weight of the load.</a:t>
            </a:r>
          </a:p>
          <a:p>
            <a:r>
              <a:rPr lang="en-US" sz="2800" dirty="0" smtClean="0">
                <a:latin typeface="Arial" charset="0"/>
              </a:rPr>
              <a:t> The main </a:t>
            </a:r>
            <a:r>
              <a:rPr lang="en-US" sz="2800" b="1" i="1" dirty="0" smtClean="0">
                <a:latin typeface="Arial" charset="0"/>
              </a:rPr>
              <a:t>disadvantage</a:t>
            </a:r>
            <a:r>
              <a:rPr lang="en-US" sz="2800" dirty="0" smtClean="0">
                <a:latin typeface="Arial" charset="0"/>
              </a:rPr>
              <a:t> is it travels a very long distance. </a:t>
            </a:r>
            <a:endParaRPr lang="en-US" sz="2800" dirty="0">
              <a:latin typeface="Arial" charset="0"/>
            </a:endParaRPr>
          </a:p>
        </p:txBody>
      </p:sp>
      <p:pic>
        <p:nvPicPr>
          <p:cNvPr id="6" name="Picture 5" descr="combined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30543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226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>
              <a:buFont typeface="+mj-lt"/>
              <a:buAutoNum type="arabicPeriod"/>
            </a:pPr>
            <a:r>
              <a:rPr lang="en-US" sz="2800" dirty="0">
                <a:solidFill>
                  <a:srgbClr val="000000"/>
                </a:solidFill>
              </a:rPr>
              <a:t>The wheel and axle provide a mechanical advantage greater than one.</a:t>
            </a:r>
          </a:p>
        </p:txBody>
      </p:sp>
    </p:spTree>
    <p:extLst>
      <p:ext uri="{BB962C8B-B14F-4D97-AF65-F5344CB8AC3E}">
        <p14:creationId xmlns:p14="http://schemas.microsoft.com/office/powerpoint/2010/main" val="3280107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Rube Goldberg Machines</a:t>
            </a:r>
          </a:p>
        </p:txBody>
      </p:sp>
      <p:pic>
        <p:nvPicPr>
          <p:cNvPr id="41987" name="Picture 4" descr="index2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676400"/>
            <a:ext cx="3265488" cy="4114800"/>
          </a:xfrm>
          <a:noFill/>
        </p:spPr>
      </p:pic>
      <p:sp>
        <p:nvSpPr>
          <p:cNvPr id="4198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676400"/>
            <a:ext cx="4419600" cy="4876800"/>
          </a:xfrm>
        </p:spPr>
        <p:txBody>
          <a:bodyPr/>
          <a:lstStyle/>
          <a:p>
            <a:pPr eaLnBrk="1" hangingPunct="1"/>
            <a:r>
              <a:rPr lang="en-US" sz="2000">
                <a:latin typeface="Arial" charset="0"/>
              </a:rPr>
              <a:t>Rube Goldberg machines are examples of </a:t>
            </a:r>
            <a:r>
              <a:rPr lang="en-US" sz="2000" i="1">
                <a:latin typeface="Arial" charset="0"/>
              </a:rPr>
              <a:t>complex machines</a:t>
            </a:r>
            <a:r>
              <a:rPr lang="en-US" sz="2000">
                <a:latin typeface="Arial" charset="0"/>
              </a:rPr>
              <a:t>.</a:t>
            </a:r>
          </a:p>
          <a:p>
            <a:pPr eaLnBrk="1" hangingPunct="1"/>
            <a:r>
              <a:rPr lang="en-US" sz="2000">
                <a:latin typeface="Arial" charset="0"/>
              </a:rPr>
              <a:t>All complex machines are made up of combinations of </a:t>
            </a:r>
            <a:r>
              <a:rPr lang="en-US" sz="2000" i="1">
                <a:latin typeface="Arial" charset="0"/>
              </a:rPr>
              <a:t>simple machines</a:t>
            </a:r>
            <a:r>
              <a:rPr lang="en-US" sz="2000">
                <a:latin typeface="Arial" charset="0"/>
              </a:rPr>
              <a:t>.</a:t>
            </a:r>
          </a:p>
          <a:p>
            <a:pPr eaLnBrk="1" hangingPunct="1"/>
            <a:r>
              <a:rPr lang="en-US" sz="2000">
                <a:latin typeface="Arial" charset="0"/>
              </a:rPr>
              <a:t>Rube Goldberg machines are usually a complicated combination of simple machines.</a:t>
            </a:r>
          </a:p>
          <a:p>
            <a:pPr eaLnBrk="1" hangingPunct="1"/>
            <a:r>
              <a:rPr lang="en-US" sz="2000">
                <a:latin typeface="Arial" charset="0"/>
              </a:rPr>
              <a:t>By studying the components of Rube Goldberg machines, we learn more about simple machines</a:t>
            </a:r>
          </a:p>
        </p:txBody>
      </p:sp>
    </p:spTree>
    <p:extLst>
      <p:ext uri="{BB962C8B-B14F-4D97-AF65-F5344CB8AC3E}">
        <p14:creationId xmlns:p14="http://schemas.microsoft.com/office/powerpoint/2010/main" val="4113121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143000"/>
            <a:ext cx="8001000" cy="3733800"/>
          </a:xfrm>
        </p:spPr>
      </p:pic>
      <p:sp>
        <p:nvSpPr>
          <p:cNvPr id="43011" name="Rectangle 5"/>
          <p:cNvSpPr>
            <a:spLocks noChangeArrowheads="1"/>
          </p:cNvSpPr>
          <p:nvPr/>
        </p:nvSpPr>
        <p:spPr bwMode="auto">
          <a:xfrm>
            <a:off x="762000" y="5410200"/>
            <a:ext cx="152685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 sz="2800"/>
          </a:p>
        </p:txBody>
      </p:sp>
      <p:sp>
        <p:nvSpPr>
          <p:cNvPr id="43012" name="Text Box 7"/>
          <p:cNvSpPr txBox="1">
            <a:spLocks noChangeArrowheads="1"/>
          </p:cNvSpPr>
          <p:nvPr/>
        </p:nvSpPr>
        <p:spPr bwMode="auto">
          <a:xfrm>
            <a:off x="914400" y="4876800"/>
            <a:ext cx="133477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/>
              <a:t>When you slip on ice, your foot kicks paddle (A),</a:t>
            </a:r>
          </a:p>
          <a:p>
            <a:pPr eaLnBrk="1" hangingPunct="1"/>
            <a:r>
              <a:rPr lang="en-US" sz="2800"/>
              <a:t> lowering finger (B), snapping turtle (C) extends neck </a:t>
            </a:r>
          </a:p>
          <a:p>
            <a:pPr eaLnBrk="1" hangingPunct="1"/>
            <a:r>
              <a:rPr lang="en-US" sz="2800"/>
              <a:t> to bite finger, opening ice tongs (D) and dropping pillow (E),</a:t>
            </a:r>
          </a:p>
          <a:p>
            <a:pPr eaLnBrk="1" hangingPunct="1"/>
            <a:r>
              <a:rPr lang="en-US" sz="2800"/>
              <a:t> thus allowing you to fall on something soft. </a:t>
            </a:r>
          </a:p>
        </p:txBody>
      </p:sp>
      <p:sp>
        <p:nvSpPr>
          <p:cNvPr id="43013" name="Text Box 8"/>
          <p:cNvSpPr txBox="1">
            <a:spLocks noChangeArrowheads="1"/>
          </p:cNvSpPr>
          <p:nvPr/>
        </p:nvSpPr>
        <p:spPr bwMode="auto">
          <a:xfrm>
            <a:off x="990600" y="255588"/>
            <a:ext cx="72485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 Narrow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accent1"/>
                </a:solidFill>
              </a:rPr>
              <a:t>Safety Device for Walking on Icy Pavements</a:t>
            </a:r>
            <a:r>
              <a:rPr lang="en-US" sz="2800">
                <a:solidFill>
                  <a:schemeClr val="accent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565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456"/>
            <a:ext cx="8913813" cy="914400"/>
          </a:xfrm>
        </p:spPr>
        <p:txBody>
          <a:bodyPr/>
          <a:lstStyle/>
          <a:p>
            <a:r>
              <a:rPr lang="en-US" dirty="0" smtClean="0"/>
              <a:t>Work &amp; Simple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445" y="1404795"/>
            <a:ext cx="8682367" cy="347200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A.  Work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Occurs when a force causes an object to move in the </a:t>
            </a:r>
            <a:r>
              <a:rPr lang="en-US" sz="3200" b="1" dirty="0" smtClean="0">
                <a:solidFill>
                  <a:srgbClr val="000000"/>
                </a:solidFill>
              </a:rPr>
              <a:t>same direction </a:t>
            </a:r>
            <a:r>
              <a:rPr lang="en-US" sz="3200" dirty="0" smtClean="0">
                <a:solidFill>
                  <a:srgbClr val="000000"/>
                </a:solidFill>
              </a:rPr>
              <a:t>that the force is </a:t>
            </a:r>
            <a:r>
              <a:rPr lang="en-US" sz="3200" dirty="0">
                <a:solidFill>
                  <a:srgbClr val="000000"/>
                </a:solidFill>
              </a:rPr>
              <a:t>a</a:t>
            </a:r>
            <a:r>
              <a:rPr lang="en-US" sz="3200" dirty="0" smtClean="0">
                <a:solidFill>
                  <a:srgbClr val="000000"/>
                </a:solidFill>
              </a:rPr>
              <a:t>pplied.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It is calculated as: work equals force times distance.</a:t>
            </a:r>
          </a:p>
          <a:p>
            <a:pPr marL="571500" indent="-514350">
              <a:buNone/>
            </a:pPr>
            <a:endParaRPr lang="en-US" sz="3200" dirty="0" smtClean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4620462"/>
            <a:ext cx="55610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Work = Force X Distance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31445" y="5181600"/>
            <a:ext cx="8683170" cy="1524000"/>
            <a:chOff x="231445" y="5181600"/>
            <a:chExt cx="8683170" cy="1524000"/>
          </a:xfrm>
        </p:grpSpPr>
        <p:sp>
          <p:nvSpPr>
            <p:cNvPr id="6" name="Left Arrow 5"/>
            <p:cNvSpPr/>
            <p:nvPr/>
          </p:nvSpPr>
          <p:spPr>
            <a:xfrm flipH="1">
              <a:off x="5637212" y="5609709"/>
              <a:ext cx="1371600" cy="685800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rcRect l="47917" t="25000" b="12500"/>
            <a:stretch>
              <a:fillRect/>
            </a:stretch>
          </p:blipFill>
          <p:spPr>
            <a:xfrm flipH="1">
              <a:off x="7009615" y="5181600"/>
              <a:ext cx="1905000" cy="15240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31445" y="5500652"/>
              <a:ext cx="540576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dirty="0" smtClean="0"/>
                <a:t>Handing a rod, in a relay, to another person is work.</a:t>
              </a:r>
              <a:endParaRPr lang="en-US" sz="28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456"/>
            <a:ext cx="8913813" cy="914400"/>
          </a:xfrm>
        </p:spPr>
        <p:txBody>
          <a:bodyPr/>
          <a:lstStyle/>
          <a:p>
            <a:r>
              <a:rPr lang="en-US" dirty="0" smtClean="0"/>
              <a:t>Work &amp; Simple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1295400"/>
            <a:ext cx="8380414" cy="4800600"/>
          </a:xfrm>
        </p:spPr>
        <p:txBody>
          <a:bodyPr>
            <a:noAutofit/>
          </a:bodyPr>
          <a:lstStyle/>
          <a:p>
            <a:pPr marL="571500" indent="-514350">
              <a:buAutoNum type="alphaUcPeriod" startAt="2"/>
            </a:pPr>
            <a:r>
              <a:rPr lang="en-US" sz="3200" dirty="0" smtClean="0"/>
              <a:t>A </a:t>
            </a:r>
            <a:r>
              <a:rPr lang="en-US" sz="3200" b="1" dirty="0" smtClean="0"/>
              <a:t>simple machine </a:t>
            </a:r>
            <a:r>
              <a:rPr lang="en-US" sz="3200" dirty="0" smtClean="0"/>
              <a:t>uses only one movement; a </a:t>
            </a:r>
            <a:r>
              <a:rPr lang="en-US" sz="3200" b="1" dirty="0" smtClean="0"/>
              <a:t>compound machine </a:t>
            </a:r>
            <a:r>
              <a:rPr lang="en-US" sz="3200" dirty="0" smtClean="0"/>
              <a:t>is a combination of simple machines.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b="1" dirty="0" smtClean="0"/>
              <a:t>Mechanical advantage </a:t>
            </a:r>
            <a:r>
              <a:rPr lang="en-US" sz="3200" dirty="0" smtClean="0"/>
              <a:t>is the number of times a force is “multiplied” by the machine. 		</a:t>
            </a:r>
          </a:p>
          <a:p>
            <a:pPr marL="457200" lvl="1" indent="0">
              <a:buNone/>
            </a:pPr>
            <a:r>
              <a:rPr lang="en-US" sz="3200" b="1" dirty="0"/>
              <a:t>	</a:t>
            </a:r>
            <a:r>
              <a:rPr lang="en-US" sz="3200" b="1" dirty="0" smtClean="0"/>
              <a:t>	MA = </a:t>
            </a:r>
            <a:r>
              <a:rPr lang="en-US" sz="3200" b="1" u="sng" dirty="0" smtClean="0"/>
              <a:t>output force</a:t>
            </a:r>
          </a:p>
          <a:p>
            <a:pPr marL="571500" indent="-514350">
              <a:spcBef>
                <a:spcPts val="200"/>
              </a:spcBef>
              <a:buNone/>
            </a:pPr>
            <a:r>
              <a:rPr lang="en-US" sz="3200" b="1" dirty="0" smtClean="0"/>
              <a:t>				</a:t>
            </a:r>
            <a:r>
              <a:rPr lang="en-US" sz="3200" b="1" dirty="0"/>
              <a:t> </a:t>
            </a:r>
            <a:r>
              <a:rPr lang="en-US" sz="3200" b="1" dirty="0" smtClean="0"/>
              <a:t>   input force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456"/>
            <a:ext cx="8913813" cy="914400"/>
          </a:xfrm>
        </p:spPr>
        <p:txBody>
          <a:bodyPr/>
          <a:lstStyle/>
          <a:p>
            <a:r>
              <a:rPr lang="en-US" dirty="0" smtClean="0"/>
              <a:t>Work &amp; Simple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763000" cy="2819400"/>
          </a:xfrm>
        </p:spPr>
        <p:txBody>
          <a:bodyPr>
            <a:noAutofit/>
          </a:bodyPr>
          <a:lstStyle/>
          <a:p>
            <a:pPr marL="971550" lvl="1" indent="-514350">
              <a:buFont typeface="+mj-lt"/>
              <a:buAutoNum type="arabicPeriod" startAt="2"/>
            </a:pPr>
            <a:r>
              <a:rPr lang="en-US" sz="3200" dirty="0" smtClean="0"/>
              <a:t>An</a:t>
            </a:r>
            <a:r>
              <a:rPr lang="en-US" sz="3200" b="1" dirty="0" smtClean="0"/>
              <a:t> ideal </a:t>
            </a:r>
            <a:r>
              <a:rPr lang="en-US" sz="3200" dirty="0" smtClean="0"/>
              <a:t>machine would experience no </a:t>
            </a:r>
            <a:r>
              <a:rPr lang="en-US" sz="3200" b="1" dirty="0" smtClean="0"/>
              <a:t>friction</a:t>
            </a:r>
            <a:r>
              <a:rPr lang="en-US" sz="3200" dirty="0" smtClean="0"/>
              <a:t>, so </a:t>
            </a:r>
            <a:r>
              <a:rPr lang="en-US" sz="3200" b="1" i="1" dirty="0" smtClean="0"/>
              <a:t>WORK</a:t>
            </a:r>
            <a:r>
              <a:rPr lang="en-US" sz="3200" i="1" dirty="0" smtClean="0"/>
              <a:t> </a:t>
            </a:r>
            <a:r>
              <a:rPr lang="en-US" sz="3200" b="1" i="1" dirty="0" smtClean="0"/>
              <a:t>IN</a:t>
            </a:r>
            <a:r>
              <a:rPr lang="en-US" sz="3200" i="1" dirty="0" smtClean="0"/>
              <a:t> </a:t>
            </a:r>
            <a:r>
              <a:rPr lang="en-US" sz="3200" dirty="0" smtClean="0"/>
              <a:t>would be equal to </a:t>
            </a:r>
            <a:r>
              <a:rPr lang="en-US" sz="3200" b="1" i="1" dirty="0" smtClean="0"/>
              <a:t>WORK OUT</a:t>
            </a:r>
            <a:r>
              <a:rPr lang="en-US" sz="3200" dirty="0" smtClean="0"/>
              <a:t>.</a:t>
            </a:r>
          </a:p>
          <a:p>
            <a:pPr marL="971550" lvl="1" indent="-514350">
              <a:buFont typeface="+mj-lt"/>
              <a:buAutoNum type="arabicPeriod" startAt="2"/>
            </a:pPr>
            <a:r>
              <a:rPr lang="en-US" sz="3200" b="1" dirty="0" smtClean="0"/>
              <a:t>Real</a:t>
            </a:r>
            <a:r>
              <a:rPr lang="en-US" sz="3200" dirty="0" smtClean="0"/>
              <a:t> machines experience friction, so </a:t>
            </a:r>
            <a:r>
              <a:rPr lang="en-US" sz="3200" b="1" i="1" dirty="0" smtClean="0"/>
              <a:t>work out </a:t>
            </a:r>
            <a:r>
              <a:rPr lang="en-US" sz="3200" dirty="0" smtClean="0"/>
              <a:t>is </a:t>
            </a:r>
            <a:r>
              <a:rPr lang="en-US" sz="3200" u="sng" dirty="0" smtClean="0"/>
              <a:t>always less</a:t>
            </a:r>
            <a:r>
              <a:rPr lang="en-US" sz="3200" dirty="0" smtClean="0"/>
              <a:t> than </a:t>
            </a:r>
            <a:r>
              <a:rPr lang="en-US" sz="3200" b="1" i="1" dirty="0" smtClean="0"/>
              <a:t>work in</a:t>
            </a:r>
            <a:r>
              <a:rPr lang="en-US" sz="3200" dirty="0" smtClean="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456"/>
            <a:ext cx="8913813" cy="914400"/>
          </a:xfrm>
        </p:spPr>
        <p:txBody>
          <a:bodyPr/>
          <a:lstStyle/>
          <a:p>
            <a:r>
              <a:rPr lang="en-US" dirty="0" smtClean="0"/>
              <a:t>Work &amp; Simple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1" y="1371600"/>
            <a:ext cx="8913812" cy="4724400"/>
          </a:xfrm>
        </p:spPr>
        <p:txBody>
          <a:bodyPr>
            <a:noAutofit/>
          </a:bodyPr>
          <a:lstStyle/>
          <a:p>
            <a:pPr marL="571500" indent="-514350">
              <a:buFont typeface="+mj-lt"/>
              <a:buAutoNum type="alphaUcPeriod" startAt="3"/>
            </a:pPr>
            <a:r>
              <a:rPr lang="en-US" sz="2800" dirty="0" smtClean="0">
                <a:solidFill>
                  <a:srgbClr val="000000"/>
                </a:solidFill>
              </a:rPr>
              <a:t>Lever – a rod or plank that pivots about a fixed point called the </a:t>
            </a:r>
            <a:r>
              <a:rPr lang="en-US" sz="2800" b="1" i="1" dirty="0" smtClean="0">
                <a:solidFill>
                  <a:srgbClr val="000000"/>
                </a:solidFill>
              </a:rPr>
              <a:t>FULCRUM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</a:rPr>
              <a:t>The fulcrum is between the input force and the output force in a </a:t>
            </a:r>
            <a:r>
              <a:rPr lang="en-US" sz="2800" b="1" i="1" dirty="0" smtClean="0">
                <a:solidFill>
                  <a:srgbClr val="FF0000"/>
                </a:solidFill>
              </a:rPr>
              <a:t>first-class lever</a:t>
            </a:r>
          </a:p>
          <a:p>
            <a:pPr marL="457200" lvl="1" indent="0">
              <a:buNone/>
            </a:pPr>
            <a:endParaRPr lang="en-US" sz="2800" b="1" i="1" dirty="0" smtClean="0">
              <a:solidFill>
                <a:srgbClr val="FF0000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</a:rPr>
              <a:t>In a </a:t>
            </a:r>
            <a:r>
              <a:rPr lang="en-US" sz="2800" b="1" i="1" dirty="0" smtClean="0">
                <a:solidFill>
                  <a:srgbClr val="FF0000"/>
                </a:solidFill>
              </a:rPr>
              <a:t>second-class lever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val="000000"/>
                </a:solidFill>
              </a:rPr>
              <a:t>the output force is between the input force and the fulcrum.</a:t>
            </a:r>
          </a:p>
          <a:p>
            <a:pPr marL="457200" lvl="1" indent="0">
              <a:buNone/>
            </a:pPr>
            <a:endParaRPr lang="en-US" sz="2800" dirty="0" smtClean="0">
              <a:solidFill>
                <a:srgbClr val="000000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</a:rPr>
              <a:t>The input force is between the output force and the fulcrum in a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third-class lever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Types of Levers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45" r="-2582"/>
          <a:stretch/>
        </p:blipFill>
        <p:spPr>
          <a:xfrm>
            <a:off x="1905000" y="2015509"/>
            <a:ext cx="5429270" cy="4800600"/>
          </a:xfrm>
        </p:spPr>
      </p:pic>
      <p:sp>
        <p:nvSpPr>
          <p:cNvPr id="9" name="Rectangle 8"/>
          <p:cNvSpPr/>
          <p:nvPr/>
        </p:nvSpPr>
        <p:spPr>
          <a:xfrm>
            <a:off x="1871091" y="6289086"/>
            <a:ext cx="2801416" cy="488792"/>
          </a:xfrm>
          <a:prstGeom prst="rect">
            <a:avLst/>
          </a:prstGeom>
          <a:solidFill>
            <a:srgbClr val="FFFB9F"/>
          </a:solidFill>
          <a:ln>
            <a:noFill/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2094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Work &amp; Simple Machines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286000"/>
            <a:ext cx="1548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Crowbar</a:t>
            </a:r>
          </a:p>
          <a:p>
            <a:r>
              <a:rPr lang="en-US" dirty="0" smtClean="0"/>
              <a:t>See-Saw</a:t>
            </a:r>
          </a:p>
          <a:p>
            <a:r>
              <a:rPr lang="en-US" dirty="0" smtClean="0"/>
              <a:t>Scissors (double lever)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34270" y="2514600"/>
            <a:ext cx="180973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Wheelbarrow</a:t>
            </a:r>
          </a:p>
          <a:p>
            <a:r>
              <a:rPr lang="en-US" dirty="0" smtClean="0"/>
              <a:t>Nutcracker</a:t>
            </a:r>
          </a:p>
          <a:p>
            <a:r>
              <a:rPr lang="en-US" dirty="0" smtClean="0"/>
              <a:t>Rowing</a:t>
            </a:r>
          </a:p>
          <a:p>
            <a:r>
              <a:rPr lang="en-US" dirty="0" smtClean="0"/>
              <a:t>Push-ups</a:t>
            </a:r>
          </a:p>
          <a:p>
            <a:r>
              <a:rPr lang="en-US" dirty="0" smtClean="0"/>
              <a:t>Can opener</a:t>
            </a:r>
          </a:p>
          <a:p>
            <a:r>
              <a:rPr lang="en-US" dirty="0" smtClean="0"/>
              <a:t>Hammer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-31427" y="4811758"/>
            <a:ext cx="18710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Tweezers</a:t>
            </a:r>
          </a:p>
          <a:p>
            <a:r>
              <a:rPr lang="en-US" dirty="0" smtClean="0"/>
              <a:t>Forearm</a:t>
            </a:r>
          </a:p>
          <a:p>
            <a:r>
              <a:rPr lang="en-US" dirty="0" smtClean="0"/>
              <a:t>Shovel</a:t>
            </a:r>
          </a:p>
          <a:p>
            <a:r>
              <a:rPr lang="en-US" dirty="0" smtClean="0"/>
              <a:t>Bat</a:t>
            </a:r>
          </a:p>
          <a:p>
            <a:r>
              <a:rPr lang="en-US" dirty="0" smtClean="0"/>
              <a:t>Fishing rod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31427" y="2320478"/>
            <a:ext cx="1579543" cy="19829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596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Types of Levers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45" r="-2582"/>
          <a:stretch/>
        </p:blipFill>
        <p:spPr>
          <a:xfrm>
            <a:off x="1905000" y="2015509"/>
            <a:ext cx="5429270" cy="4800600"/>
          </a:xfrm>
        </p:spPr>
      </p:pic>
      <p:sp>
        <p:nvSpPr>
          <p:cNvPr id="9" name="Rectangle 8"/>
          <p:cNvSpPr/>
          <p:nvPr/>
        </p:nvSpPr>
        <p:spPr>
          <a:xfrm>
            <a:off x="1871091" y="6289086"/>
            <a:ext cx="2801416" cy="488792"/>
          </a:xfrm>
          <a:prstGeom prst="rect">
            <a:avLst/>
          </a:prstGeom>
          <a:solidFill>
            <a:srgbClr val="FFFB9F"/>
          </a:solidFill>
          <a:ln>
            <a:noFill/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905000" y="2023225"/>
            <a:ext cx="5184671" cy="4792884"/>
            <a:chOff x="3188350" y="2038257"/>
            <a:chExt cx="3431168" cy="303801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8350" y="2038257"/>
              <a:ext cx="3431168" cy="303801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3245084" y="4478041"/>
              <a:ext cx="1752600" cy="531719"/>
            </a:xfrm>
            <a:prstGeom prst="rect">
              <a:avLst/>
            </a:prstGeom>
            <a:solidFill>
              <a:srgbClr val="FFFB9F"/>
            </a:solidFill>
            <a:ln>
              <a:noFill/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0" y="2094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Work &amp; Simple Machines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2860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Crowbar</a:t>
            </a:r>
          </a:p>
          <a:p>
            <a:r>
              <a:rPr lang="en-US" dirty="0" smtClean="0"/>
              <a:t>See-Saw</a:t>
            </a:r>
          </a:p>
          <a:p>
            <a:r>
              <a:rPr lang="en-US" dirty="0" smtClean="0"/>
              <a:t>Scissors (double lever)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34270" y="2514600"/>
            <a:ext cx="180973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Wheelbarrow</a:t>
            </a:r>
          </a:p>
          <a:p>
            <a:r>
              <a:rPr lang="en-US" dirty="0" smtClean="0"/>
              <a:t>Nutcracker</a:t>
            </a:r>
          </a:p>
          <a:p>
            <a:r>
              <a:rPr lang="en-US" dirty="0" smtClean="0"/>
              <a:t>Rowing</a:t>
            </a:r>
          </a:p>
          <a:p>
            <a:r>
              <a:rPr lang="en-US" dirty="0" smtClean="0"/>
              <a:t>Push-ups</a:t>
            </a:r>
          </a:p>
          <a:p>
            <a:r>
              <a:rPr lang="en-US" dirty="0" smtClean="0"/>
              <a:t>Can opener</a:t>
            </a:r>
          </a:p>
          <a:p>
            <a:r>
              <a:rPr lang="en-US" dirty="0" smtClean="0"/>
              <a:t>Hammer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-31427" y="4811758"/>
            <a:ext cx="18710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Tweezers</a:t>
            </a:r>
          </a:p>
          <a:p>
            <a:r>
              <a:rPr lang="en-US" dirty="0" smtClean="0"/>
              <a:t>Forearm</a:t>
            </a:r>
          </a:p>
          <a:p>
            <a:r>
              <a:rPr lang="en-US" dirty="0" smtClean="0"/>
              <a:t>Shovel</a:t>
            </a:r>
          </a:p>
          <a:p>
            <a:r>
              <a:rPr lang="en-US" dirty="0" smtClean="0"/>
              <a:t>Bat</a:t>
            </a:r>
          </a:p>
          <a:p>
            <a:r>
              <a:rPr lang="en-US" dirty="0" smtClean="0"/>
              <a:t>Fishing rod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334270" y="2286000"/>
            <a:ext cx="1579543" cy="19829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557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Types of Levers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45" r="-2582"/>
          <a:stretch/>
        </p:blipFill>
        <p:spPr>
          <a:xfrm>
            <a:off x="1905000" y="2015509"/>
            <a:ext cx="5429270" cy="4800600"/>
          </a:xfrm>
        </p:spPr>
      </p:pic>
      <p:sp>
        <p:nvSpPr>
          <p:cNvPr id="9" name="Rectangle 8"/>
          <p:cNvSpPr/>
          <p:nvPr/>
        </p:nvSpPr>
        <p:spPr>
          <a:xfrm>
            <a:off x="1871091" y="6289086"/>
            <a:ext cx="2801416" cy="488792"/>
          </a:xfrm>
          <a:prstGeom prst="rect">
            <a:avLst/>
          </a:prstGeom>
          <a:solidFill>
            <a:srgbClr val="FFFB9F"/>
          </a:solidFill>
          <a:ln>
            <a:noFill/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905000" y="2023225"/>
            <a:ext cx="5184671" cy="4792884"/>
            <a:chOff x="3188350" y="2038257"/>
            <a:chExt cx="3431168" cy="303801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8350" y="2038257"/>
              <a:ext cx="3431168" cy="303801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3245084" y="4478041"/>
              <a:ext cx="1752600" cy="531719"/>
            </a:xfrm>
            <a:prstGeom prst="rect">
              <a:avLst/>
            </a:prstGeom>
            <a:solidFill>
              <a:srgbClr val="FFFB9F"/>
            </a:solidFill>
            <a:ln>
              <a:noFill/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905000" y="2023225"/>
            <a:ext cx="5167154" cy="4799688"/>
            <a:chOff x="6196219" y="2052151"/>
            <a:chExt cx="3039331" cy="269107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96219" y="2052151"/>
              <a:ext cx="3039331" cy="2691076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6216219" y="4292600"/>
              <a:ext cx="1752600" cy="379319"/>
            </a:xfrm>
            <a:prstGeom prst="rect">
              <a:avLst/>
            </a:prstGeom>
            <a:solidFill>
              <a:srgbClr val="FFFB9F"/>
            </a:solidFill>
            <a:ln>
              <a:noFill/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0" y="2094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Work &amp; Simple Machines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2860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Crowbar</a:t>
            </a:r>
          </a:p>
          <a:p>
            <a:r>
              <a:rPr lang="en-US" dirty="0" smtClean="0"/>
              <a:t>See-Saw</a:t>
            </a:r>
          </a:p>
          <a:p>
            <a:r>
              <a:rPr lang="en-US" dirty="0" smtClean="0"/>
              <a:t>Scissors (double lever)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34270" y="2514600"/>
            <a:ext cx="180973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Wheelbarrow</a:t>
            </a:r>
          </a:p>
          <a:p>
            <a:r>
              <a:rPr lang="en-US" dirty="0" smtClean="0"/>
              <a:t>Nutcracker</a:t>
            </a:r>
          </a:p>
          <a:p>
            <a:r>
              <a:rPr lang="en-US" dirty="0" smtClean="0"/>
              <a:t>Rowing</a:t>
            </a:r>
          </a:p>
          <a:p>
            <a:r>
              <a:rPr lang="en-US" dirty="0" smtClean="0"/>
              <a:t>Push-ups</a:t>
            </a:r>
          </a:p>
          <a:p>
            <a:r>
              <a:rPr lang="en-US" dirty="0" smtClean="0"/>
              <a:t>Can opener</a:t>
            </a:r>
          </a:p>
          <a:p>
            <a:r>
              <a:rPr lang="en-US" dirty="0" smtClean="0"/>
              <a:t>Hammer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-31427" y="4811758"/>
            <a:ext cx="18710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Tweezers</a:t>
            </a:r>
          </a:p>
          <a:p>
            <a:r>
              <a:rPr lang="en-US" dirty="0" smtClean="0"/>
              <a:t>Forearm</a:t>
            </a:r>
          </a:p>
          <a:p>
            <a:r>
              <a:rPr lang="en-US" dirty="0" smtClean="0"/>
              <a:t>Shovel</a:t>
            </a:r>
          </a:p>
          <a:p>
            <a:r>
              <a:rPr lang="en-US" dirty="0" smtClean="0"/>
              <a:t>Bat</a:t>
            </a:r>
          </a:p>
          <a:p>
            <a:r>
              <a:rPr lang="en-US" dirty="0" smtClean="0"/>
              <a:t>Fishing rod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4712804"/>
            <a:ext cx="1579543" cy="19829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134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09456"/>
            <a:ext cx="8913813" cy="914400"/>
          </a:xfrm>
        </p:spPr>
        <p:txBody>
          <a:bodyPr/>
          <a:lstStyle/>
          <a:p>
            <a:r>
              <a:rPr lang="en-US" dirty="0" smtClean="0"/>
              <a:t>Work &amp; Simple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02218"/>
            <a:ext cx="6982866" cy="1676400"/>
          </a:xfrm>
        </p:spPr>
        <p:txBody>
          <a:bodyPr>
            <a:noAutofit/>
          </a:bodyPr>
          <a:lstStyle/>
          <a:p>
            <a:pPr marL="571500" indent="-514350">
              <a:buFont typeface="+mj-lt"/>
              <a:buAutoNum type="alphaUcPeriod" startAt="4"/>
            </a:pPr>
            <a:r>
              <a:rPr lang="en-US" sz="2800" b="1" dirty="0" smtClean="0">
                <a:solidFill>
                  <a:schemeClr val="tx1"/>
                </a:solidFill>
              </a:rPr>
              <a:t>Inclined Plane  </a:t>
            </a:r>
            <a:r>
              <a:rPr lang="en-US" sz="2800" dirty="0" smtClean="0">
                <a:solidFill>
                  <a:schemeClr val="tx1"/>
                </a:solidFill>
              </a:rPr>
              <a:t>or ramp allows an object to be lifted over a greater distance using less force.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596" y="3350848"/>
            <a:ext cx="1792404" cy="1698067"/>
          </a:xfrm>
          <a:prstGeom prst="rect">
            <a:avLst/>
          </a:prstGeom>
        </p:spPr>
      </p:pic>
      <p:pic>
        <p:nvPicPr>
          <p:cNvPr id="5" name="Picture 4" descr="incplaneim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398" y="1714499"/>
            <a:ext cx="2817266" cy="1578907"/>
          </a:xfrm>
          <a:prstGeom prst="rect">
            <a:avLst/>
          </a:prstGeom>
        </p:spPr>
      </p:pic>
      <p:pic>
        <p:nvPicPr>
          <p:cNvPr id="6" name="Picture 5" descr="screwimag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398" y="4883205"/>
            <a:ext cx="1800168" cy="17302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5170874"/>
            <a:ext cx="5410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G.  A </a:t>
            </a:r>
            <a:r>
              <a:rPr lang="en-US" sz="2800" b="1" dirty="0"/>
              <a:t>Screw </a:t>
            </a:r>
            <a:r>
              <a:rPr lang="en-US" sz="2800" dirty="0"/>
              <a:t>is an inclined plane wrapped around a post. </a:t>
            </a:r>
          </a:p>
          <a:p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429000" y="3354992"/>
            <a:ext cx="5715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F.  A </a:t>
            </a:r>
            <a:r>
              <a:rPr lang="en-US" sz="2800" b="1" dirty="0"/>
              <a:t>Wedge </a:t>
            </a:r>
            <a:r>
              <a:rPr lang="en-US" sz="2800" dirty="0"/>
              <a:t>is a moving inclined plane with one or two sloping surfaces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spective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erspective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270</TotalTime>
  <Words>633</Words>
  <Application>Microsoft Macintosh PowerPoint</Application>
  <PresentationFormat>On-screen Show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Perspective</vt:lpstr>
      <vt:lpstr>Work and Simple Machines</vt:lpstr>
      <vt:lpstr>Work &amp; Simple Machines</vt:lpstr>
      <vt:lpstr>Work &amp; Simple Machines</vt:lpstr>
      <vt:lpstr>Work &amp; Simple Machines</vt:lpstr>
      <vt:lpstr>Work &amp; Simple Machines</vt:lpstr>
      <vt:lpstr>Types of Levers</vt:lpstr>
      <vt:lpstr>Types of Levers</vt:lpstr>
      <vt:lpstr>Types of Levers</vt:lpstr>
      <vt:lpstr>Work &amp; Simple Machines</vt:lpstr>
      <vt:lpstr>TYPES OF PULLEYS</vt:lpstr>
      <vt:lpstr>PowerPoint Presentation</vt:lpstr>
      <vt:lpstr>PowerPoint Presentation</vt:lpstr>
      <vt:lpstr>PowerPoint Presentation</vt:lpstr>
      <vt:lpstr>Rube Goldberg Machines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and Simple Machines</dc:title>
  <dc:creator>Denice Fogel</dc:creator>
  <cp:lastModifiedBy>St. Aloysius</cp:lastModifiedBy>
  <cp:revision>47</cp:revision>
  <cp:lastPrinted>2014-03-27T11:55:10Z</cp:lastPrinted>
  <dcterms:created xsi:type="dcterms:W3CDTF">2011-09-24T18:00:18Z</dcterms:created>
  <dcterms:modified xsi:type="dcterms:W3CDTF">2014-03-27T12:16:35Z</dcterms:modified>
</cp:coreProperties>
</file>